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6858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>
        <p:scale>
          <a:sx n="75" d="100"/>
          <a:sy n="75" d="100"/>
        </p:scale>
        <p:origin x="3036" y="8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122363"/>
            <a:ext cx="58293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3602038"/>
            <a:ext cx="51435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B21D2-DDE3-4E50-AC9A-B45008E02429}" type="datetimeFigureOut">
              <a:rPr kumimoji="1" lang="ja-JP" altLang="en-US" smtClean="0"/>
              <a:t>2024/5/21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FD3BB-24A3-422A-967D-C719284275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685977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B21D2-DDE3-4E50-AC9A-B45008E02429}" type="datetimeFigureOut">
              <a:rPr kumimoji="1" lang="ja-JP" altLang="en-US" smtClean="0"/>
              <a:t>2024/5/21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FD3BB-24A3-422A-967D-C719284275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321448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365125"/>
            <a:ext cx="1478756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365125"/>
            <a:ext cx="4350544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B21D2-DDE3-4E50-AC9A-B45008E02429}" type="datetimeFigureOut">
              <a:rPr kumimoji="1" lang="ja-JP" altLang="en-US" smtClean="0"/>
              <a:t>2024/5/21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FD3BB-24A3-422A-967D-C719284275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49751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B21D2-DDE3-4E50-AC9A-B45008E02429}" type="datetimeFigureOut">
              <a:rPr kumimoji="1" lang="ja-JP" altLang="en-US" smtClean="0"/>
              <a:t>2024/5/21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FD3BB-24A3-422A-967D-C719284275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674312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1709740"/>
            <a:ext cx="5915025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4589465"/>
            <a:ext cx="5915025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B21D2-DDE3-4E50-AC9A-B45008E02429}" type="datetimeFigureOut">
              <a:rPr kumimoji="1" lang="ja-JP" altLang="en-US" smtClean="0"/>
              <a:t>2024/5/21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FD3BB-24A3-422A-967D-C719284275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972825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1825625"/>
            <a:ext cx="29146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1825625"/>
            <a:ext cx="29146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B21D2-DDE3-4E50-AC9A-B45008E02429}" type="datetimeFigureOut">
              <a:rPr kumimoji="1" lang="ja-JP" altLang="en-US" smtClean="0"/>
              <a:t>2024/5/21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FD3BB-24A3-422A-967D-C719284275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154275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365127"/>
            <a:ext cx="5915025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1681163"/>
            <a:ext cx="2901255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2505075"/>
            <a:ext cx="2901255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1681163"/>
            <a:ext cx="2915543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2505075"/>
            <a:ext cx="2915543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B21D2-DDE3-4E50-AC9A-B45008E02429}" type="datetimeFigureOut">
              <a:rPr kumimoji="1" lang="ja-JP" altLang="en-US" smtClean="0"/>
              <a:t>2024/5/21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FD3BB-24A3-422A-967D-C719284275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03641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B21D2-DDE3-4E50-AC9A-B45008E02429}" type="datetimeFigureOut">
              <a:rPr kumimoji="1" lang="ja-JP" altLang="en-US" smtClean="0"/>
              <a:t>2024/5/21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FD3BB-24A3-422A-967D-C719284275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159997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B21D2-DDE3-4E50-AC9A-B45008E02429}" type="datetimeFigureOut">
              <a:rPr kumimoji="1" lang="ja-JP" altLang="en-US" smtClean="0"/>
              <a:t>2024/5/21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FD3BB-24A3-422A-967D-C719284275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40731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57200"/>
            <a:ext cx="2211884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987427"/>
            <a:ext cx="3471863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057400"/>
            <a:ext cx="2211884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B21D2-DDE3-4E50-AC9A-B45008E02429}" type="datetimeFigureOut">
              <a:rPr kumimoji="1" lang="ja-JP" altLang="en-US" smtClean="0"/>
              <a:t>2024/5/21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FD3BB-24A3-422A-967D-C719284275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939192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57200"/>
            <a:ext cx="2211884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987427"/>
            <a:ext cx="3471863" cy="4873625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057400"/>
            <a:ext cx="2211884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B21D2-DDE3-4E50-AC9A-B45008E02429}" type="datetimeFigureOut">
              <a:rPr kumimoji="1" lang="ja-JP" altLang="en-US" smtClean="0"/>
              <a:t>2024/5/21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FD3BB-24A3-422A-967D-C719284275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723784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365127"/>
            <a:ext cx="59150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1825625"/>
            <a:ext cx="59150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6356352"/>
            <a:ext cx="15430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2B21D2-DDE3-4E50-AC9A-B45008E02429}" type="datetimeFigureOut">
              <a:rPr kumimoji="1" lang="ja-JP" altLang="en-US" smtClean="0"/>
              <a:t>2024/5/21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6356352"/>
            <a:ext cx="23145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6356352"/>
            <a:ext cx="15430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CFD3BB-24A3-422A-967D-C719284275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007568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>
            <a:extLst>
              <a:ext uri="{FF2B5EF4-FFF2-40B4-BE49-F238E27FC236}">
                <a16:creationId xmlns:a16="http://schemas.microsoft.com/office/drawing/2014/main" id="{3A69924F-13F9-9250-7A1A-2DB2F7091E5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858000" cy="6858000"/>
          </a:xfrm>
          <a:prstGeom prst="rect">
            <a:avLst/>
          </a:prstGeom>
        </p:spPr>
      </p:pic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01A128CB-4456-A1F8-1B15-818C75730E97}"/>
              </a:ext>
            </a:extLst>
          </p:cNvPr>
          <p:cNvSpPr txBox="1"/>
          <p:nvPr/>
        </p:nvSpPr>
        <p:spPr>
          <a:xfrm>
            <a:off x="347036" y="3769269"/>
            <a:ext cx="4705399" cy="6692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749" dirty="0">
                <a:solidFill>
                  <a:schemeClr val="bg1"/>
                </a:solidFill>
                <a:latin typeface="Impact" panose="020B0806030902050204" pitchFamily="34" charset="0"/>
                <a:ea typeface="A P-OTF Gothic MB101 Pr6N H" panose="020B0400000000000000" pitchFamily="34" charset="-128"/>
              </a:rPr>
              <a:t>155/65R14</a:t>
            </a:r>
            <a:endParaRPr kumimoji="1" lang="ja-JP" altLang="en-US" sz="3749" dirty="0">
              <a:solidFill>
                <a:schemeClr val="bg1"/>
              </a:solidFill>
              <a:latin typeface="Impact" panose="020B0806030902050204" pitchFamily="34" charset="0"/>
              <a:ea typeface="A P-OTF Gothic MB101 Pr6N H" panose="020B0400000000000000" pitchFamily="34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D5D285C3-77C0-FDE3-49F4-A22631D832D1}"/>
              </a:ext>
            </a:extLst>
          </p:cNvPr>
          <p:cNvSpPr txBox="1"/>
          <p:nvPr/>
        </p:nvSpPr>
        <p:spPr>
          <a:xfrm>
            <a:off x="1" y="4376515"/>
            <a:ext cx="6259540" cy="24620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kumimoji="1" lang="en-US" altLang="ja-JP" sz="6695" dirty="0">
                <a:solidFill>
                  <a:srgbClr val="FFFF00"/>
                </a:solidFill>
                <a:latin typeface="Impact" panose="020B0806030902050204" pitchFamily="34" charset="0"/>
                <a:ea typeface="A P-OTF Gothic MB101 Pr6N B" panose="020B0400000000000000" pitchFamily="34" charset="-128"/>
              </a:rPr>
              <a:t>¥</a:t>
            </a:r>
            <a:r>
              <a:rPr kumimoji="1" lang="en-US" altLang="ja-JP" sz="15399" dirty="0">
                <a:solidFill>
                  <a:srgbClr val="FFFF00"/>
                </a:solidFill>
                <a:latin typeface="Impact" panose="020B0806030902050204" pitchFamily="34" charset="0"/>
                <a:ea typeface="A P-OTF Gothic MB101 Pr6N B" panose="020B0400000000000000" pitchFamily="34" charset="-128"/>
              </a:rPr>
              <a:t>33,100</a:t>
            </a:r>
            <a:endParaRPr kumimoji="1" lang="ja-JP" altLang="en-US" sz="15399" dirty="0">
              <a:solidFill>
                <a:srgbClr val="FFFF00"/>
              </a:solidFill>
              <a:latin typeface="Impact" panose="020B0806030902050204" pitchFamily="34" charset="0"/>
              <a:ea typeface="A P-OTF Gothic MB101 Pr6N B" panose="020B0400000000000000" pitchFamily="34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9C8FAFB6-E992-76B2-96FC-270138057779}"/>
              </a:ext>
            </a:extLst>
          </p:cNvPr>
          <p:cNvSpPr txBox="1"/>
          <p:nvPr/>
        </p:nvSpPr>
        <p:spPr>
          <a:xfrm>
            <a:off x="347036" y="4444020"/>
            <a:ext cx="6510964" cy="380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875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ワゴン</a:t>
            </a:r>
            <a:r>
              <a:rPr kumimoji="1" lang="en" altLang="ja-JP" sz="1875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R</a:t>
            </a:r>
            <a:r>
              <a:rPr kumimoji="1" lang="ja-JP" altLang="en" sz="1875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r>
              <a:rPr kumimoji="1" lang="en" altLang="ja-JP" sz="1875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N-BOX</a:t>
            </a:r>
            <a:r>
              <a:rPr kumimoji="1" lang="ja-JP" altLang="en" sz="1875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r>
              <a:rPr kumimoji="1" lang="ja-JP" altLang="en-US" sz="1875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タント など</a:t>
            </a:r>
          </a:p>
        </p:txBody>
      </p:sp>
      <p:pic>
        <p:nvPicPr>
          <p:cNvPr id="16" name="図 15">
            <a:extLst>
              <a:ext uri="{FF2B5EF4-FFF2-40B4-BE49-F238E27FC236}">
                <a16:creationId xmlns:a16="http://schemas.microsoft.com/office/drawing/2014/main" id="{CE106C49-0D9E-D208-95FE-86A0A65BB2A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12460" y="5575009"/>
            <a:ext cx="290366" cy="781570"/>
          </a:xfrm>
          <a:prstGeom prst="rect">
            <a:avLst/>
          </a:prstGeom>
        </p:spPr>
      </p:pic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666F23B8-E8C9-65A4-0922-A121EF0C6483}"/>
              </a:ext>
            </a:extLst>
          </p:cNvPr>
          <p:cNvSpPr txBox="1"/>
          <p:nvPr/>
        </p:nvSpPr>
        <p:spPr>
          <a:xfrm>
            <a:off x="0" y="6534657"/>
            <a:ext cx="6858000" cy="2942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312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kumimoji="1" lang="ja-JP" altLang="en-US" sz="1312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取付工賃・廃タイヤ処分料は含まれておりません。</a:t>
            </a:r>
          </a:p>
        </p:txBody>
      </p:sp>
      <p:grpSp>
        <p:nvGrpSpPr>
          <p:cNvPr id="18" name="グループ化 17">
            <a:extLst>
              <a:ext uri="{FF2B5EF4-FFF2-40B4-BE49-F238E27FC236}">
                <a16:creationId xmlns:a16="http://schemas.microsoft.com/office/drawing/2014/main" id="{F5A07E4E-CCF7-7853-5B03-ED69372BD07F}"/>
              </a:ext>
            </a:extLst>
          </p:cNvPr>
          <p:cNvGrpSpPr/>
          <p:nvPr/>
        </p:nvGrpSpPr>
        <p:grpSpPr>
          <a:xfrm>
            <a:off x="5148242" y="2734256"/>
            <a:ext cx="1709758" cy="1504195"/>
            <a:chOff x="9855199" y="2599717"/>
            <a:chExt cx="1901371" cy="1504195"/>
          </a:xfrm>
        </p:grpSpPr>
        <p:sp>
          <p:nvSpPr>
            <p:cNvPr id="19" name="テキスト ボックス 18">
              <a:extLst>
                <a:ext uri="{FF2B5EF4-FFF2-40B4-BE49-F238E27FC236}">
                  <a16:creationId xmlns:a16="http://schemas.microsoft.com/office/drawing/2014/main" id="{C71F11AF-149A-3F8D-3ACC-3A6639054595}"/>
                </a:ext>
              </a:extLst>
            </p:cNvPr>
            <p:cNvSpPr txBox="1"/>
            <p:nvPr/>
          </p:nvSpPr>
          <p:spPr>
            <a:xfrm>
              <a:off x="9855199" y="2599717"/>
              <a:ext cx="1901371" cy="830997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0">
              <a:spAutoFit/>
            </a:bodyPr>
            <a:lstStyle/>
            <a:p>
              <a:pPr algn="ctr"/>
              <a:r>
                <a:rPr kumimoji="1" lang="ja-JP" altLang="en-US" sz="5400" b="1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限定</a:t>
              </a:r>
              <a:endParaRPr kumimoji="1" lang="en-US" altLang="ja-JP" sz="5400" b="1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20" name="テキスト ボックス 19">
              <a:extLst>
                <a:ext uri="{FF2B5EF4-FFF2-40B4-BE49-F238E27FC236}">
                  <a16:creationId xmlns:a16="http://schemas.microsoft.com/office/drawing/2014/main" id="{67365E07-B1FA-0108-AC9D-0CD2944A86CE}"/>
                </a:ext>
              </a:extLst>
            </p:cNvPr>
            <p:cNvSpPr txBox="1"/>
            <p:nvPr/>
          </p:nvSpPr>
          <p:spPr>
            <a:xfrm>
              <a:off x="9855199" y="3272915"/>
              <a:ext cx="1901371" cy="830997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0">
              <a:spAutoFit/>
            </a:bodyPr>
            <a:lstStyle/>
            <a:p>
              <a:pPr algn="ctr"/>
              <a:r>
                <a:rPr kumimoji="1" lang="en-US" altLang="ja-JP" sz="5400" b="1" dirty="0">
                  <a:latin typeface="Arial Black" panose="020B0A04020102020204" pitchFamily="34" charset="0"/>
                  <a:ea typeface="Meiryo UI" panose="020B0604030504040204" pitchFamily="50" charset="-128"/>
                </a:rPr>
                <a:t>3</a:t>
              </a:r>
              <a:r>
                <a:rPr kumimoji="1" lang="ja-JP" altLang="en-US" sz="3200" b="1" dirty="0">
                  <a:latin typeface="Arial Black" panose="020B0A04020102020204" pitchFamily="34" charset="0"/>
                  <a:ea typeface="Meiryo UI" panose="020B0604030504040204" pitchFamily="50" charset="-128"/>
                </a:rPr>
                <a:t>セット</a:t>
              </a:r>
              <a:endParaRPr kumimoji="1" lang="ja-JP" altLang="en-US" sz="4000" b="1" dirty="0">
                <a:latin typeface="Arial Black" panose="020B0A04020102020204" pitchFamily="34" charset="0"/>
                <a:ea typeface="Meiryo UI" panose="020B0604030504040204" pitchFamily="50" charset="-128"/>
              </a:endParaRPr>
            </a:p>
          </p:txBody>
        </p:sp>
      </p:grp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FFDDF903-F384-89B5-1A99-6B9C5CCBE6F0}"/>
              </a:ext>
            </a:extLst>
          </p:cNvPr>
          <p:cNvSpPr txBox="1"/>
          <p:nvPr/>
        </p:nvSpPr>
        <p:spPr>
          <a:xfrm>
            <a:off x="0" y="1745940"/>
            <a:ext cx="6858000" cy="494623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pPr algn="ctr"/>
            <a:r>
              <a:rPr kumimoji="1" lang="en-US" altLang="ja-JP" sz="3214" b="1" dirty="0">
                <a:latin typeface="Meiryo UI" panose="020B0604030504040204" pitchFamily="50" charset="-128"/>
                <a:ea typeface="Meiryo UI" panose="020B0604030504040204" pitchFamily="50" charset="-128"/>
              </a:rPr>
              <a:t>SALE</a:t>
            </a:r>
            <a:r>
              <a:rPr kumimoji="1" lang="ja-JP" altLang="en-US" sz="3214" b="1" dirty="0">
                <a:latin typeface="Meiryo UI" panose="020B0604030504040204" pitchFamily="50" charset="-128"/>
                <a:ea typeface="Meiryo UI" panose="020B0604030504040204" pitchFamily="50" charset="-128"/>
              </a:rPr>
              <a:t>期間 </a:t>
            </a:r>
            <a:r>
              <a:rPr kumimoji="1" lang="en-US" altLang="ja-JP" sz="3214" b="1" dirty="0">
                <a:latin typeface="Meiryo UI" panose="020B0604030504040204" pitchFamily="50" charset="-128"/>
                <a:ea typeface="Meiryo UI" panose="020B0604030504040204" pitchFamily="50" charset="-128"/>
              </a:rPr>
              <a:t>5/24</a:t>
            </a:r>
            <a:r>
              <a:rPr kumimoji="1" lang="ja-JP" altLang="en-US" sz="3214" b="1" dirty="0">
                <a:latin typeface="Meiryo UI" panose="020B0604030504040204" pitchFamily="50" charset="-128"/>
                <a:ea typeface="Meiryo UI" panose="020B0604030504040204" pitchFamily="50" charset="-128"/>
              </a:rPr>
              <a:t>㊎～</a:t>
            </a:r>
            <a:r>
              <a:rPr kumimoji="1" lang="en-US" altLang="ja-JP" sz="3214" b="1" dirty="0">
                <a:latin typeface="Meiryo UI" panose="020B0604030504040204" pitchFamily="50" charset="-128"/>
                <a:ea typeface="Meiryo UI" panose="020B0604030504040204" pitchFamily="50" charset="-128"/>
              </a:rPr>
              <a:t>6/16</a:t>
            </a:r>
            <a:r>
              <a:rPr kumimoji="1" lang="ja-JP" altLang="en-US" sz="3214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㊐</a:t>
            </a:r>
          </a:p>
        </p:txBody>
      </p:sp>
    </p:spTree>
    <p:extLst>
      <p:ext uri="{BB962C8B-B14F-4D97-AF65-F5344CB8AC3E}">
        <p14:creationId xmlns:p14="http://schemas.microsoft.com/office/powerpoint/2010/main" val="24600854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図 14">
            <a:extLst>
              <a:ext uri="{FF2B5EF4-FFF2-40B4-BE49-F238E27FC236}">
                <a16:creationId xmlns:a16="http://schemas.microsoft.com/office/drawing/2014/main" id="{B3BEEAAC-66D6-FC91-7A02-A9166FF213A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858000" cy="6858000"/>
          </a:xfrm>
          <a:prstGeom prst="rect">
            <a:avLst/>
          </a:prstGeom>
        </p:spPr>
      </p:pic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01A128CB-4456-A1F8-1B15-818C75730E97}"/>
              </a:ext>
            </a:extLst>
          </p:cNvPr>
          <p:cNvSpPr txBox="1"/>
          <p:nvPr/>
        </p:nvSpPr>
        <p:spPr>
          <a:xfrm>
            <a:off x="347036" y="3769269"/>
            <a:ext cx="4705399" cy="6692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749" dirty="0">
                <a:solidFill>
                  <a:schemeClr val="bg1"/>
                </a:solidFill>
                <a:latin typeface="Impact" panose="020B0806030902050204" pitchFamily="34" charset="0"/>
                <a:ea typeface="A P-OTF Gothic MB101 Pr6N H" panose="020B0400000000000000" pitchFamily="34" charset="-128"/>
              </a:rPr>
              <a:t>165/55R15</a:t>
            </a:r>
            <a:endParaRPr kumimoji="1" lang="ja-JP" altLang="en-US" sz="3749" dirty="0">
              <a:solidFill>
                <a:schemeClr val="bg1"/>
              </a:solidFill>
              <a:latin typeface="Impact" panose="020B0806030902050204" pitchFamily="34" charset="0"/>
              <a:ea typeface="A P-OTF Gothic MB101 Pr6N H" panose="020B0400000000000000" pitchFamily="34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D5D285C3-77C0-FDE3-49F4-A22631D832D1}"/>
              </a:ext>
            </a:extLst>
          </p:cNvPr>
          <p:cNvSpPr txBox="1"/>
          <p:nvPr/>
        </p:nvSpPr>
        <p:spPr>
          <a:xfrm>
            <a:off x="-13155" y="4376515"/>
            <a:ext cx="6272696" cy="24620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kumimoji="1" lang="en-US" altLang="ja-JP" sz="6695" dirty="0">
                <a:solidFill>
                  <a:srgbClr val="FFFF00"/>
                </a:solidFill>
                <a:latin typeface="Impact" panose="020B0806030902050204" pitchFamily="34" charset="0"/>
                <a:ea typeface="A P-OTF Gothic MB101 Pr6N B" panose="020B0400000000000000" pitchFamily="34" charset="-128"/>
              </a:rPr>
              <a:t>¥</a:t>
            </a:r>
            <a:r>
              <a:rPr kumimoji="1" lang="en-US" altLang="ja-JP" sz="15399" dirty="0">
                <a:solidFill>
                  <a:srgbClr val="FFFF00"/>
                </a:solidFill>
                <a:latin typeface="Impact" panose="020B0806030902050204" pitchFamily="34" charset="0"/>
                <a:ea typeface="A P-OTF Gothic MB101 Pr6N B" panose="020B0400000000000000" pitchFamily="34" charset="-128"/>
              </a:rPr>
              <a:t>45,100</a:t>
            </a:r>
            <a:endParaRPr kumimoji="1" lang="ja-JP" altLang="en-US" sz="15399" dirty="0">
              <a:solidFill>
                <a:srgbClr val="FFFF00"/>
              </a:solidFill>
              <a:latin typeface="Impact" panose="020B0806030902050204" pitchFamily="34" charset="0"/>
              <a:ea typeface="A P-OTF Gothic MB101 Pr6N B" panose="020B0400000000000000" pitchFamily="34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9C8FAFB6-E992-76B2-96FC-270138057779}"/>
              </a:ext>
            </a:extLst>
          </p:cNvPr>
          <p:cNvSpPr txBox="1"/>
          <p:nvPr/>
        </p:nvSpPr>
        <p:spPr>
          <a:xfrm>
            <a:off x="347036" y="4444020"/>
            <a:ext cx="6510964" cy="380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875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スペーシア・デイズ・タントカスタム など</a:t>
            </a:r>
          </a:p>
        </p:txBody>
      </p:sp>
      <p:pic>
        <p:nvPicPr>
          <p:cNvPr id="16" name="図 15">
            <a:extLst>
              <a:ext uri="{FF2B5EF4-FFF2-40B4-BE49-F238E27FC236}">
                <a16:creationId xmlns:a16="http://schemas.microsoft.com/office/drawing/2014/main" id="{CE106C49-0D9E-D208-95FE-86A0A65BB2A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12460" y="5575009"/>
            <a:ext cx="290366" cy="781570"/>
          </a:xfrm>
          <a:prstGeom prst="rect">
            <a:avLst/>
          </a:prstGeom>
        </p:spPr>
      </p:pic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30F75377-AFAF-0AA3-190B-66C0A9048460}"/>
              </a:ext>
            </a:extLst>
          </p:cNvPr>
          <p:cNvSpPr txBox="1"/>
          <p:nvPr/>
        </p:nvSpPr>
        <p:spPr>
          <a:xfrm>
            <a:off x="0" y="6534657"/>
            <a:ext cx="6858000" cy="2942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312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kumimoji="1" lang="ja-JP" altLang="en-US" sz="1312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取付工賃・廃タイヤ処分料は含まれておりません。</a:t>
            </a:r>
          </a:p>
        </p:txBody>
      </p:sp>
      <p:grpSp>
        <p:nvGrpSpPr>
          <p:cNvPr id="17" name="グループ化 16">
            <a:extLst>
              <a:ext uri="{FF2B5EF4-FFF2-40B4-BE49-F238E27FC236}">
                <a16:creationId xmlns:a16="http://schemas.microsoft.com/office/drawing/2014/main" id="{19610DCC-085B-BB50-7D27-2F0E4ECAADD5}"/>
              </a:ext>
            </a:extLst>
          </p:cNvPr>
          <p:cNvGrpSpPr/>
          <p:nvPr/>
        </p:nvGrpSpPr>
        <p:grpSpPr>
          <a:xfrm>
            <a:off x="5148242" y="2734256"/>
            <a:ext cx="1709758" cy="1504195"/>
            <a:chOff x="9855199" y="2599717"/>
            <a:chExt cx="1901371" cy="1504195"/>
          </a:xfrm>
        </p:grpSpPr>
        <p:sp>
          <p:nvSpPr>
            <p:cNvPr id="18" name="テキスト ボックス 17">
              <a:extLst>
                <a:ext uri="{FF2B5EF4-FFF2-40B4-BE49-F238E27FC236}">
                  <a16:creationId xmlns:a16="http://schemas.microsoft.com/office/drawing/2014/main" id="{30576E4B-A607-A756-91BF-75014DC13234}"/>
                </a:ext>
              </a:extLst>
            </p:cNvPr>
            <p:cNvSpPr txBox="1"/>
            <p:nvPr/>
          </p:nvSpPr>
          <p:spPr>
            <a:xfrm>
              <a:off x="9855199" y="2599717"/>
              <a:ext cx="1901371" cy="830997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0">
              <a:spAutoFit/>
            </a:bodyPr>
            <a:lstStyle/>
            <a:p>
              <a:pPr algn="ctr"/>
              <a:r>
                <a:rPr kumimoji="1" lang="ja-JP" altLang="en-US" sz="5400" b="1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限定</a:t>
              </a:r>
              <a:endParaRPr kumimoji="1" lang="en-US" altLang="ja-JP" sz="5400" b="1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19" name="テキスト ボックス 18">
              <a:extLst>
                <a:ext uri="{FF2B5EF4-FFF2-40B4-BE49-F238E27FC236}">
                  <a16:creationId xmlns:a16="http://schemas.microsoft.com/office/drawing/2014/main" id="{6F4A7F42-405D-CF9F-7327-385DB6D48DFE}"/>
                </a:ext>
              </a:extLst>
            </p:cNvPr>
            <p:cNvSpPr txBox="1"/>
            <p:nvPr/>
          </p:nvSpPr>
          <p:spPr>
            <a:xfrm>
              <a:off x="9855199" y="3272915"/>
              <a:ext cx="1901371" cy="830997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0">
              <a:spAutoFit/>
            </a:bodyPr>
            <a:lstStyle/>
            <a:p>
              <a:pPr algn="ctr"/>
              <a:r>
                <a:rPr kumimoji="1" lang="en-US" altLang="ja-JP" sz="5400" b="1" dirty="0">
                  <a:latin typeface="Arial Black" panose="020B0A04020102020204" pitchFamily="34" charset="0"/>
                  <a:ea typeface="Meiryo UI" panose="020B0604030504040204" pitchFamily="50" charset="-128"/>
                </a:rPr>
                <a:t>3</a:t>
              </a:r>
              <a:r>
                <a:rPr kumimoji="1" lang="ja-JP" altLang="en-US" sz="3200" b="1" dirty="0">
                  <a:latin typeface="Arial Black" panose="020B0A04020102020204" pitchFamily="34" charset="0"/>
                  <a:ea typeface="Meiryo UI" panose="020B0604030504040204" pitchFamily="50" charset="-128"/>
                </a:rPr>
                <a:t>セット</a:t>
              </a:r>
              <a:endParaRPr kumimoji="1" lang="ja-JP" altLang="en-US" sz="4000" b="1" dirty="0">
                <a:latin typeface="Arial Black" panose="020B0A04020102020204" pitchFamily="34" charset="0"/>
                <a:ea typeface="Meiryo UI" panose="020B0604030504040204" pitchFamily="50" charset="-128"/>
              </a:endParaRPr>
            </a:p>
          </p:txBody>
        </p:sp>
      </p:grp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5CE39833-A4C2-0279-0C11-C29B6E42EA4A}"/>
              </a:ext>
            </a:extLst>
          </p:cNvPr>
          <p:cNvSpPr txBox="1"/>
          <p:nvPr/>
        </p:nvSpPr>
        <p:spPr>
          <a:xfrm>
            <a:off x="0" y="1745940"/>
            <a:ext cx="6858000" cy="494623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pPr algn="ctr"/>
            <a:r>
              <a:rPr kumimoji="1" lang="en-US" altLang="ja-JP" sz="3214" b="1" dirty="0">
                <a:latin typeface="Meiryo UI" panose="020B0604030504040204" pitchFamily="50" charset="-128"/>
                <a:ea typeface="Meiryo UI" panose="020B0604030504040204" pitchFamily="50" charset="-128"/>
              </a:rPr>
              <a:t>SALE</a:t>
            </a:r>
            <a:r>
              <a:rPr kumimoji="1" lang="ja-JP" altLang="en-US" sz="3214" b="1" dirty="0">
                <a:latin typeface="Meiryo UI" panose="020B0604030504040204" pitchFamily="50" charset="-128"/>
                <a:ea typeface="Meiryo UI" panose="020B0604030504040204" pitchFamily="50" charset="-128"/>
              </a:rPr>
              <a:t>期間 </a:t>
            </a:r>
            <a:r>
              <a:rPr kumimoji="1" lang="en-US" altLang="ja-JP" sz="3214" b="1" dirty="0">
                <a:latin typeface="Meiryo UI" panose="020B0604030504040204" pitchFamily="50" charset="-128"/>
                <a:ea typeface="Meiryo UI" panose="020B0604030504040204" pitchFamily="50" charset="-128"/>
              </a:rPr>
              <a:t>5/24</a:t>
            </a:r>
            <a:r>
              <a:rPr kumimoji="1" lang="ja-JP" altLang="en-US" sz="3214" b="1" dirty="0">
                <a:latin typeface="Meiryo UI" panose="020B0604030504040204" pitchFamily="50" charset="-128"/>
                <a:ea typeface="Meiryo UI" panose="020B0604030504040204" pitchFamily="50" charset="-128"/>
              </a:rPr>
              <a:t>㊎～</a:t>
            </a:r>
            <a:r>
              <a:rPr kumimoji="1" lang="en-US" altLang="ja-JP" sz="3214" b="1" dirty="0">
                <a:latin typeface="Meiryo UI" panose="020B0604030504040204" pitchFamily="50" charset="-128"/>
                <a:ea typeface="Meiryo UI" panose="020B0604030504040204" pitchFamily="50" charset="-128"/>
              </a:rPr>
              <a:t>6/16</a:t>
            </a:r>
            <a:r>
              <a:rPr kumimoji="1" lang="ja-JP" altLang="en-US" sz="3214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㊐</a:t>
            </a:r>
          </a:p>
        </p:txBody>
      </p:sp>
    </p:spTree>
    <p:extLst>
      <p:ext uri="{BB962C8B-B14F-4D97-AF65-F5344CB8AC3E}">
        <p14:creationId xmlns:p14="http://schemas.microsoft.com/office/powerpoint/2010/main" val="33540204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図 14">
            <a:extLst>
              <a:ext uri="{FF2B5EF4-FFF2-40B4-BE49-F238E27FC236}">
                <a16:creationId xmlns:a16="http://schemas.microsoft.com/office/drawing/2014/main" id="{9E15F5BA-BC13-B200-BABD-A9B20FE2FD6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858000" cy="6858000"/>
          </a:xfrm>
          <a:prstGeom prst="rect">
            <a:avLst/>
          </a:prstGeom>
        </p:spPr>
      </p:pic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01A128CB-4456-A1F8-1B15-818C75730E97}"/>
              </a:ext>
            </a:extLst>
          </p:cNvPr>
          <p:cNvSpPr txBox="1"/>
          <p:nvPr/>
        </p:nvSpPr>
        <p:spPr>
          <a:xfrm>
            <a:off x="347036" y="3769269"/>
            <a:ext cx="4705399" cy="6692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749" dirty="0">
                <a:solidFill>
                  <a:schemeClr val="bg1"/>
                </a:solidFill>
                <a:latin typeface="Impact" panose="020B0806030902050204" pitchFamily="34" charset="0"/>
                <a:ea typeface="A P-OTF Gothic MB101 Pr6N H" panose="020B0400000000000000" pitchFamily="34" charset="-128"/>
              </a:rPr>
              <a:t>175/65R15</a:t>
            </a:r>
            <a:endParaRPr kumimoji="1" lang="ja-JP" altLang="en-US" sz="3749" dirty="0">
              <a:solidFill>
                <a:schemeClr val="bg1"/>
              </a:solidFill>
              <a:latin typeface="Impact" panose="020B0806030902050204" pitchFamily="34" charset="0"/>
              <a:ea typeface="A P-OTF Gothic MB101 Pr6N H" panose="020B0400000000000000" pitchFamily="34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D5D285C3-77C0-FDE3-49F4-A22631D832D1}"/>
              </a:ext>
            </a:extLst>
          </p:cNvPr>
          <p:cNvSpPr txBox="1"/>
          <p:nvPr/>
        </p:nvSpPr>
        <p:spPr>
          <a:xfrm>
            <a:off x="-1" y="4376515"/>
            <a:ext cx="6259541" cy="24620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kumimoji="1" lang="en-US" altLang="ja-JP" sz="6695" dirty="0">
                <a:solidFill>
                  <a:srgbClr val="FFFF00"/>
                </a:solidFill>
                <a:latin typeface="Impact" panose="020B0806030902050204" pitchFamily="34" charset="0"/>
                <a:ea typeface="A P-OTF Gothic MB101 Pr6N B" panose="020B0400000000000000" pitchFamily="34" charset="-128"/>
              </a:rPr>
              <a:t>¥</a:t>
            </a:r>
            <a:r>
              <a:rPr kumimoji="1" lang="en-US" altLang="ja-JP" sz="15399" dirty="0">
                <a:solidFill>
                  <a:srgbClr val="FFFF00"/>
                </a:solidFill>
                <a:latin typeface="Impact" panose="020B0806030902050204" pitchFamily="34" charset="0"/>
                <a:ea typeface="A P-OTF Gothic MB101 Pr6N B" panose="020B0400000000000000" pitchFamily="34" charset="-128"/>
              </a:rPr>
              <a:t>46,400</a:t>
            </a:r>
            <a:endParaRPr kumimoji="1" lang="ja-JP" altLang="en-US" sz="15399" dirty="0">
              <a:solidFill>
                <a:srgbClr val="FFFF00"/>
              </a:solidFill>
              <a:latin typeface="Impact" panose="020B0806030902050204" pitchFamily="34" charset="0"/>
              <a:ea typeface="A P-OTF Gothic MB101 Pr6N B" panose="020B0400000000000000" pitchFamily="34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9C8FAFB6-E992-76B2-96FC-270138057779}"/>
              </a:ext>
            </a:extLst>
          </p:cNvPr>
          <p:cNvSpPr txBox="1"/>
          <p:nvPr/>
        </p:nvSpPr>
        <p:spPr>
          <a:xfrm>
            <a:off x="347036" y="4444020"/>
            <a:ext cx="6510964" cy="380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875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アクア・フィット・キューブ など</a:t>
            </a:r>
          </a:p>
        </p:txBody>
      </p:sp>
      <p:pic>
        <p:nvPicPr>
          <p:cNvPr id="16" name="図 15">
            <a:extLst>
              <a:ext uri="{FF2B5EF4-FFF2-40B4-BE49-F238E27FC236}">
                <a16:creationId xmlns:a16="http://schemas.microsoft.com/office/drawing/2014/main" id="{CE106C49-0D9E-D208-95FE-86A0A65BB2A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12460" y="5575009"/>
            <a:ext cx="290366" cy="781570"/>
          </a:xfrm>
          <a:prstGeom prst="rect">
            <a:avLst/>
          </a:prstGeom>
        </p:spPr>
      </p:pic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B9EB6C64-1DBC-1BCE-3076-75AA59578C31}"/>
              </a:ext>
            </a:extLst>
          </p:cNvPr>
          <p:cNvSpPr txBox="1"/>
          <p:nvPr/>
        </p:nvSpPr>
        <p:spPr>
          <a:xfrm>
            <a:off x="0" y="6534657"/>
            <a:ext cx="6858000" cy="2942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312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kumimoji="1" lang="ja-JP" altLang="en-US" sz="1312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取付工賃・廃タイヤ処分料は含まれておりません。</a:t>
            </a:r>
          </a:p>
        </p:txBody>
      </p:sp>
      <p:grpSp>
        <p:nvGrpSpPr>
          <p:cNvPr id="17" name="グループ化 16">
            <a:extLst>
              <a:ext uri="{FF2B5EF4-FFF2-40B4-BE49-F238E27FC236}">
                <a16:creationId xmlns:a16="http://schemas.microsoft.com/office/drawing/2014/main" id="{AC636418-ACEF-F76B-3E01-EA6FFA9FB5AE}"/>
              </a:ext>
            </a:extLst>
          </p:cNvPr>
          <p:cNvGrpSpPr/>
          <p:nvPr/>
        </p:nvGrpSpPr>
        <p:grpSpPr>
          <a:xfrm>
            <a:off x="5148242" y="2734256"/>
            <a:ext cx="1709758" cy="1504195"/>
            <a:chOff x="9855199" y="2599717"/>
            <a:chExt cx="1901371" cy="1504195"/>
          </a:xfrm>
        </p:grpSpPr>
        <p:sp>
          <p:nvSpPr>
            <p:cNvPr id="18" name="テキスト ボックス 17">
              <a:extLst>
                <a:ext uri="{FF2B5EF4-FFF2-40B4-BE49-F238E27FC236}">
                  <a16:creationId xmlns:a16="http://schemas.microsoft.com/office/drawing/2014/main" id="{4D5D89FF-42A5-3FC7-741F-B35247F55245}"/>
                </a:ext>
              </a:extLst>
            </p:cNvPr>
            <p:cNvSpPr txBox="1"/>
            <p:nvPr/>
          </p:nvSpPr>
          <p:spPr>
            <a:xfrm>
              <a:off x="9855199" y="2599717"/>
              <a:ext cx="1901371" cy="830997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0">
              <a:spAutoFit/>
            </a:bodyPr>
            <a:lstStyle/>
            <a:p>
              <a:pPr algn="ctr"/>
              <a:r>
                <a:rPr kumimoji="1" lang="ja-JP" altLang="en-US" sz="5400" b="1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限定</a:t>
              </a:r>
              <a:endParaRPr kumimoji="1" lang="en-US" altLang="ja-JP" sz="5400" b="1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19" name="テキスト ボックス 18">
              <a:extLst>
                <a:ext uri="{FF2B5EF4-FFF2-40B4-BE49-F238E27FC236}">
                  <a16:creationId xmlns:a16="http://schemas.microsoft.com/office/drawing/2014/main" id="{4525E451-1BC7-D4EC-9BCD-2C2E276275CB}"/>
                </a:ext>
              </a:extLst>
            </p:cNvPr>
            <p:cNvSpPr txBox="1"/>
            <p:nvPr/>
          </p:nvSpPr>
          <p:spPr>
            <a:xfrm>
              <a:off x="9855199" y="3272915"/>
              <a:ext cx="1901371" cy="830997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0">
              <a:spAutoFit/>
            </a:bodyPr>
            <a:lstStyle/>
            <a:p>
              <a:pPr algn="ctr"/>
              <a:r>
                <a:rPr kumimoji="1" lang="en-US" altLang="ja-JP" sz="5400" b="1" dirty="0">
                  <a:latin typeface="Arial Black" panose="020B0A04020102020204" pitchFamily="34" charset="0"/>
                  <a:ea typeface="Meiryo UI" panose="020B0604030504040204" pitchFamily="50" charset="-128"/>
                </a:rPr>
                <a:t>3</a:t>
              </a:r>
              <a:r>
                <a:rPr kumimoji="1" lang="ja-JP" altLang="en-US" sz="3200" b="1" dirty="0">
                  <a:latin typeface="Arial Black" panose="020B0A04020102020204" pitchFamily="34" charset="0"/>
                  <a:ea typeface="Meiryo UI" panose="020B0604030504040204" pitchFamily="50" charset="-128"/>
                </a:rPr>
                <a:t>セット</a:t>
              </a:r>
              <a:endParaRPr kumimoji="1" lang="ja-JP" altLang="en-US" sz="4000" b="1" dirty="0">
                <a:latin typeface="Arial Black" panose="020B0A04020102020204" pitchFamily="34" charset="0"/>
                <a:ea typeface="Meiryo UI" panose="020B0604030504040204" pitchFamily="50" charset="-128"/>
              </a:endParaRPr>
            </a:p>
          </p:txBody>
        </p:sp>
      </p:grp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5EC24727-CE7A-B172-898B-49AF62C329FF}"/>
              </a:ext>
            </a:extLst>
          </p:cNvPr>
          <p:cNvSpPr txBox="1"/>
          <p:nvPr/>
        </p:nvSpPr>
        <p:spPr>
          <a:xfrm>
            <a:off x="0" y="1745940"/>
            <a:ext cx="6858000" cy="494623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pPr algn="ctr"/>
            <a:r>
              <a:rPr kumimoji="1" lang="en-US" altLang="ja-JP" sz="3214" b="1" dirty="0">
                <a:latin typeface="Meiryo UI" panose="020B0604030504040204" pitchFamily="50" charset="-128"/>
                <a:ea typeface="Meiryo UI" panose="020B0604030504040204" pitchFamily="50" charset="-128"/>
              </a:rPr>
              <a:t>SALE</a:t>
            </a:r>
            <a:r>
              <a:rPr kumimoji="1" lang="ja-JP" altLang="en-US" sz="3214" b="1" dirty="0">
                <a:latin typeface="Meiryo UI" panose="020B0604030504040204" pitchFamily="50" charset="-128"/>
                <a:ea typeface="Meiryo UI" panose="020B0604030504040204" pitchFamily="50" charset="-128"/>
              </a:rPr>
              <a:t>期間 </a:t>
            </a:r>
            <a:r>
              <a:rPr kumimoji="1" lang="en-US" altLang="ja-JP" sz="3214" b="1" dirty="0">
                <a:latin typeface="Meiryo UI" panose="020B0604030504040204" pitchFamily="50" charset="-128"/>
                <a:ea typeface="Meiryo UI" panose="020B0604030504040204" pitchFamily="50" charset="-128"/>
              </a:rPr>
              <a:t>5/24</a:t>
            </a:r>
            <a:r>
              <a:rPr kumimoji="1" lang="ja-JP" altLang="en-US" sz="3214" b="1" dirty="0">
                <a:latin typeface="Meiryo UI" panose="020B0604030504040204" pitchFamily="50" charset="-128"/>
                <a:ea typeface="Meiryo UI" panose="020B0604030504040204" pitchFamily="50" charset="-128"/>
              </a:rPr>
              <a:t>㊎～</a:t>
            </a:r>
            <a:r>
              <a:rPr kumimoji="1" lang="en-US" altLang="ja-JP" sz="3214" b="1" dirty="0">
                <a:latin typeface="Meiryo UI" panose="020B0604030504040204" pitchFamily="50" charset="-128"/>
                <a:ea typeface="Meiryo UI" panose="020B0604030504040204" pitchFamily="50" charset="-128"/>
              </a:rPr>
              <a:t>6/16</a:t>
            </a:r>
            <a:r>
              <a:rPr kumimoji="1" lang="ja-JP" altLang="en-US" sz="3214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㊐</a:t>
            </a:r>
          </a:p>
        </p:txBody>
      </p:sp>
    </p:spTree>
    <p:extLst>
      <p:ext uri="{BB962C8B-B14F-4D97-AF65-F5344CB8AC3E}">
        <p14:creationId xmlns:p14="http://schemas.microsoft.com/office/powerpoint/2010/main" val="10851174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図 14">
            <a:extLst>
              <a:ext uri="{FF2B5EF4-FFF2-40B4-BE49-F238E27FC236}">
                <a16:creationId xmlns:a16="http://schemas.microsoft.com/office/drawing/2014/main" id="{3642402E-9814-D13C-A0EA-16CC591FE45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858000" cy="6858000"/>
          </a:xfrm>
          <a:prstGeom prst="rect">
            <a:avLst/>
          </a:prstGeom>
        </p:spPr>
      </p:pic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01A128CB-4456-A1F8-1B15-818C75730E97}"/>
              </a:ext>
            </a:extLst>
          </p:cNvPr>
          <p:cNvSpPr txBox="1"/>
          <p:nvPr/>
        </p:nvSpPr>
        <p:spPr>
          <a:xfrm>
            <a:off x="347036" y="3769269"/>
            <a:ext cx="4705399" cy="6692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749" dirty="0">
                <a:solidFill>
                  <a:schemeClr val="bg1"/>
                </a:solidFill>
                <a:latin typeface="Impact" panose="020B0806030902050204" pitchFamily="34" charset="0"/>
                <a:ea typeface="A P-OTF Gothic MB101 Pr6N H" panose="020B0400000000000000" pitchFamily="34" charset="-128"/>
              </a:rPr>
              <a:t>185/65R15</a:t>
            </a:r>
            <a:endParaRPr kumimoji="1" lang="ja-JP" altLang="en-US" sz="3749" dirty="0">
              <a:solidFill>
                <a:schemeClr val="bg1"/>
              </a:solidFill>
              <a:latin typeface="Impact" panose="020B0806030902050204" pitchFamily="34" charset="0"/>
              <a:ea typeface="A P-OTF Gothic MB101 Pr6N H" panose="020B0400000000000000" pitchFamily="34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D5D285C3-77C0-FDE3-49F4-A22631D832D1}"/>
              </a:ext>
            </a:extLst>
          </p:cNvPr>
          <p:cNvSpPr txBox="1"/>
          <p:nvPr/>
        </p:nvSpPr>
        <p:spPr>
          <a:xfrm>
            <a:off x="1" y="4376515"/>
            <a:ext cx="6259540" cy="24620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kumimoji="1" lang="en-US" altLang="ja-JP" sz="6695" dirty="0">
                <a:solidFill>
                  <a:srgbClr val="FFFF00"/>
                </a:solidFill>
                <a:latin typeface="Impact" panose="020B0806030902050204" pitchFamily="34" charset="0"/>
                <a:ea typeface="A P-OTF Gothic MB101 Pr6N B" panose="020B0400000000000000" pitchFamily="34" charset="-128"/>
              </a:rPr>
              <a:t>¥</a:t>
            </a:r>
            <a:r>
              <a:rPr kumimoji="1" lang="en-US" altLang="ja-JP" sz="15399" dirty="0">
                <a:solidFill>
                  <a:srgbClr val="FFFF00"/>
                </a:solidFill>
                <a:latin typeface="Impact" panose="020B0806030902050204" pitchFamily="34" charset="0"/>
                <a:ea typeface="A P-OTF Gothic MB101 Pr6N B" panose="020B0400000000000000" pitchFamily="34" charset="-128"/>
              </a:rPr>
              <a:t>51,700</a:t>
            </a:r>
            <a:endParaRPr kumimoji="1" lang="ja-JP" altLang="en-US" sz="15399" dirty="0">
              <a:solidFill>
                <a:srgbClr val="FFFF00"/>
              </a:solidFill>
              <a:latin typeface="Impact" panose="020B0806030902050204" pitchFamily="34" charset="0"/>
              <a:ea typeface="A P-OTF Gothic MB101 Pr6N B" panose="020B0400000000000000" pitchFamily="34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9C8FAFB6-E992-76B2-96FC-270138057779}"/>
              </a:ext>
            </a:extLst>
          </p:cNvPr>
          <p:cNvSpPr txBox="1"/>
          <p:nvPr/>
        </p:nvSpPr>
        <p:spPr>
          <a:xfrm>
            <a:off x="347036" y="4444020"/>
            <a:ext cx="6527442" cy="380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875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フリード・ノート・デミオ など</a:t>
            </a:r>
          </a:p>
        </p:txBody>
      </p:sp>
      <p:pic>
        <p:nvPicPr>
          <p:cNvPr id="16" name="図 15">
            <a:extLst>
              <a:ext uri="{FF2B5EF4-FFF2-40B4-BE49-F238E27FC236}">
                <a16:creationId xmlns:a16="http://schemas.microsoft.com/office/drawing/2014/main" id="{CE106C49-0D9E-D208-95FE-86A0A65BB2A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12460" y="5575009"/>
            <a:ext cx="290366" cy="781570"/>
          </a:xfrm>
          <a:prstGeom prst="rect">
            <a:avLst/>
          </a:prstGeom>
        </p:spPr>
      </p:pic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B9211DBF-D108-CA39-2420-723347C7A852}"/>
              </a:ext>
            </a:extLst>
          </p:cNvPr>
          <p:cNvSpPr txBox="1"/>
          <p:nvPr/>
        </p:nvSpPr>
        <p:spPr>
          <a:xfrm>
            <a:off x="0" y="6534657"/>
            <a:ext cx="6858000" cy="2942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312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kumimoji="1" lang="ja-JP" altLang="en-US" sz="1312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取付工賃・廃タイヤ処分料は含まれておりません。</a:t>
            </a:r>
          </a:p>
        </p:txBody>
      </p:sp>
      <p:grpSp>
        <p:nvGrpSpPr>
          <p:cNvPr id="17" name="グループ化 16">
            <a:extLst>
              <a:ext uri="{FF2B5EF4-FFF2-40B4-BE49-F238E27FC236}">
                <a16:creationId xmlns:a16="http://schemas.microsoft.com/office/drawing/2014/main" id="{3A953764-8FAC-EDBB-112E-F0793023CCD2}"/>
              </a:ext>
            </a:extLst>
          </p:cNvPr>
          <p:cNvGrpSpPr/>
          <p:nvPr/>
        </p:nvGrpSpPr>
        <p:grpSpPr>
          <a:xfrm>
            <a:off x="5148242" y="2734256"/>
            <a:ext cx="1709758" cy="1504195"/>
            <a:chOff x="9855199" y="2599717"/>
            <a:chExt cx="1901371" cy="1504195"/>
          </a:xfrm>
        </p:grpSpPr>
        <p:sp>
          <p:nvSpPr>
            <p:cNvPr id="18" name="テキスト ボックス 17">
              <a:extLst>
                <a:ext uri="{FF2B5EF4-FFF2-40B4-BE49-F238E27FC236}">
                  <a16:creationId xmlns:a16="http://schemas.microsoft.com/office/drawing/2014/main" id="{85F7D3E9-9EC7-048B-84D3-65D98F4635DC}"/>
                </a:ext>
              </a:extLst>
            </p:cNvPr>
            <p:cNvSpPr txBox="1"/>
            <p:nvPr/>
          </p:nvSpPr>
          <p:spPr>
            <a:xfrm>
              <a:off x="9855199" y="2599717"/>
              <a:ext cx="1901371" cy="830997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0">
              <a:spAutoFit/>
            </a:bodyPr>
            <a:lstStyle/>
            <a:p>
              <a:pPr algn="ctr"/>
              <a:r>
                <a:rPr kumimoji="1" lang="ja-JP" altLang="en-US" sz="5400" b="1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限定</a:t>
              </a:r>
              <a:endParaRPr kumimoji="1" lang="en-US" altLang="ja-JP" sz="5400" b="1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19" name="テキスト ボックス 18">
              <a:extLst>
                <a:ext uri="{FF2B5EF4-FFF2-40B4-BE49-F238E27FC236}">
                  <a16:creationId xmlns:a16="http://schemas.microsoft.com/office/drawing/2014/main" id="{F5C36BB4-3CB3-E030-D694-00D78A54A354}"/>
                </a:ext>
              </a:extLst>
            </p:cNvPr>
            <p:cNvSpPr txBox="1"/>
            <p:nvPr/>
          </p:nvSpPr>
          <p:spPr>
            <a:xfrm>
              <a:off x="9855199" y="3272915"/>
              <a:ext cx="1901371" cy="830997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0">
              <a:spAutoFit/>
            </a:bodyPr>
            <a:lstStyle/>
            <a:p>
              <a:pPr algn="ctr"/>
              <a:r>
                <a:rPr kumimoji="1" lang="en-US" altLang="ja-JP" sz="5400" b="1" dirty="0">
                  <a:latin typeface="Arial Black" panose="020B0A04020102020204" pitchFamily="34" charset="0"/>
                  <a:ea typeface="Meiryo UI" panose="020B0604030504040204" pitchFamily="50" charset="-128"/>
                </a:rPr>
                <a:t>3</a:t>
              </a:r>
              <a:r>
                <a:rPr kumimoji="1" lang="ja-JP" altLang="en-US" sz="3200" b="1" dirty="0">
                  <a:latin typeface="Arial Black" panose="020B0A04020102020204" pitchFamily="34" charset="0"/>
                  <a:ea typeface="Meiryo UI" panose="020B0604030504040204" pitchFamily="50" charset="-128"/>
                </a:rPr>
                <a:t>セット</a:t>
              </a:r>
              <a:endParaRPr kumimoji="1" lang="ja-JP" altLang="en-US" sz="4000" b="1" dirty="0">
                <a:latin typeface="Arial Black" panose="020B0A04020102020204" pitchFamily="34" charset="0"/>
                <a:ea typeface="Meiryo UI" panose="020B0604030504040204" pitchFamily="50" charset="-128"/>
              </a:endParaRPr>
            </a:p>
          </p:txBody>
        </p:sp>
      </p:grp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4FA5ABB7-8377-A015-94AC-663D826ABA2B}"/>
              </a:ext>
            </a:extLst>
          </p:cNvPr>
          <p:cNvSpPr txBox="1"/>
          <p:nvPr/>
        </p:nvSpPr>
        <p:spPr>
          <a:xfrm>
            <a:off x="0" y="1745940"/>
            <a:ext cx="6858000" cy="494623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pPr algn="ctr"/>
            <a:r>
              <a:rPr kumimoji="1" lang="en-US" altLang="ja-JP" sz="3214" b="1" dirty="0">
                <a:latin typeface="Meiryo UI" panose="020B0604030504040204" pitchFamily="50" charset="-128"/>
                <a:ea typeface="Meiryo UI" panose="020B0604030504040204" pitchFamily="50" charset="-128"/>
              </a:rPr>
              <a:t>SALE</a:t>
            </a:r>
            <a:r>
              <a:rPr kumimoji="1" lang="ja-JP" altLang="en-US" sz="3214" b="1" dirty="0">
                <a:latin typeface="Meiryo UI" panose="020B0604030504040204" pitchFamily="50" charset="-128"/>
                <a:ea typeface="Meiryo UI" panose="020B0604030504040204" pitchFamily="50" charset="-128"/>
              </a:rPr>
              <a:t>期間 </a:t>
            </a:r>
            <a:r>
              <a:rPr kumimoji="1" lang="en-US" altLang="ja-JP" sz="3214" b="1" dirty="0">
                <a:latin typeface="Meiryo UI" panose="020B0604030504040204" pitchFamily="50" charset="-128"/>
                <a:ea typeface="Meiryo UI" panose="020B0604030504040204" pitchFamily="50" charset="-128"/>
              </a:rPr>
              <a:t>5/24</a:t>
            </a:r>
            <a:r>
              <a:rPr kumimoji="1" lang="ja-JP" altLang="en-US" sz="3214" b="1" dirty="0">
                <a:latin typeface="Meiryo UI" panose="020B0604030504040204" pitchFamily="50" charset="-128"/>
                <a:ea typeface="Meiryo UI" panose="020B0604030504040204" pitchFamily="50" charset="-128"/>
              </a:rPr>
              <a:t>㊎～</a:t>
            </a:r>
            <a:r>
              <a:rPr kumimoji="1" lang="en-US" altLang="ja-JP" sz="3214" b="1" dirty="0">
                <a:latin typeface="Meiryo UI" panose="020B0604030504040204" pitchFamily="50" charset="-128"/>
                <a:ea typeface="Meiryo UI" panose="020B0604030504040204" pitchFamily="50" charset="-128"/>
              </a:rPr>
              <a:t>6/16</a:t>
            </a:r>
            <a:r>
              <a:rPr kumimoji="1" lang="ja-JP" altLang="en-US" sz="3214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㊐</a:t>
            </a:r>
          </a:p>
        </p:txBody>
      </p:sp>
    </p:spTree>
    <p:extLst>
      <p:ext uri="{BB962C8B-B14F-4D97-AF65-F5344CB8AC3E}">
        <p14:creationId xmlns:p14="http://schemas.microsoft.com/office/powerpoint/2010/main" val="38102304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図 14">
            <a:extLst>
              <a:ext uri="{FF2B5EF4-FFF2-40B4-BE49-F238E27FC236}">
                <a16:creationId xmlns:a16="http://schemas.microsoft.com/office/drawing/2014/main" id="{FC1E72DB-9E5B-B88A-46A4-D921AE0D3AC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858000" cy="6858000"/>
          </a:xfrm>
          <a:prstGeom prst="rect">
            <a:avLst/>
          </a:prstGeom>
        </p:spPr>
      </p:pic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01A128CB-4456-A1F8-1B15-818C75730E97}"/>
              </a:ext>
            </a:extLst>
          </p:cNvPr>
          <p:cNvSpPr txBox="1"/>
          <p:nvPr/>
        </p:nvSpPr>
        <p:spPr>
          <a:xfrm>
            <a:off x="347036" y="3769269"/>
            <a:ext cx="4705399" cy="6692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749" dirty="0">
                <a:solidFill>
                  <a:schemeClr val="bg1"/>
                </a:solidFill>
                <a:latin typeface="Impact" panose="020B0806030902050204" pitchFamily="34" charset="0"/>
                <a:ea typeface="A P-OTF Gothic MB101 Pr6N H" panose="020B0400000000000000" pitchFamily="34" charset="-128"/>
              </a:rPr>
              <a:t>195/65R15</a:t>
            </a:r>
            <a:endParaRPr kumimoji="1" lang="ja-JP" altLang="en-US" sz="3749" dirty="0">
              <a:solidFill>
                <a:schemeClr val="bg1"/>
              </a:solidFill>
              <a:latin typeface="Impact" panose="020B0806030902050204" pitchFamily="34" charset="0"/>
              <a:ea typeface="A P-OTF Gothic MB101 Pr6N H" panose="020B0400000000000000" pitchFamily="34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D5D285C3-77C0-FDE3-49F4-A22631D832D1}"/>
              </a:ext>
            </a:extLst>
          </p:cNvPr>
          <p:cNvSpPr txBox="1"/>
          <p:nvPr/>
        </p:nvSpPr>
        <p:spPr>
          <a:xfrm>
            <a:off x="1" y="4376515"/>
            <a:ext cx="6259540" cy="24620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kumimoji="1" lang="en-US" altLang="ja-JP" sz="6695" dirty="0">
                <a:solidFill>
                  <a:srgbClr val="FFFF00"/>
                </a:solidFill>
                <a:latin typeface="Impact" panose="020B0806030902050204" pitchFamily="34" charset="0"/>
                <a:ea typeface="A P-OTF Gothic MB101 Pr6N B" panose="020B0400000000000000" pitchFamily="34" charset="-128"/>
              </a:rPr>
              <a:t>¥</a:t>
            </a:r>
            <a:r>
              <a:rPr kumimoji="1" lang="en-US" altLang="ja-JP" sz="15399" dirty="0">
                <a:solidFill>
                  <a:srgbClr val="FFFF00"/>
                </a:solidFill>
                <a:latin typeface="Impact" panose="020B0806030902050204" pitchFamily="34" charset="0"/>
                <a:ea typeface="A P-OTF Gothic MB101 Pr6N B" panose="020B0400000000000000" pitchFamily="34" charset="-128"/>
              </a:rPr>
              <a:t>57,600</a:t>
            </a:r>
            <a:endParaRPr kumimoji="1" lang="ja-JP" altLang="en-US" sz="15399" dirty="0">
              <a:solidFill>
                <a:srgbClr val="FFFF00"/>
              </a:solidFill>
              <a:latin typeface="Impact" panose="020B0806030902050204" pitchFamily="34" charset="0"/>
              <a:ea typeface="A P-OTF Gothic MB101 Pr6N B" panose="020B0400000000000000" pitchFamily="34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9C8FAFB6-E992-76B2-96FC-270138057779}"/>
              </a:ext>
            </a:extLst>
          </p:cNvPr>
          <p:cNvSpPr txBox="1"/>
          <p:nvPr/>
        </p:nvSpPr>
        <p:spPr>
          <a:xfrm>
            <a:off x="347036" y="4444020"/>
            <a:ext cx="6510964" cy="380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875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プリウス・インプレッサ など</a:t>
            </a:r>
          </a:p>
        </p:txBody>
      </p:sp>
      <p:pic>
        <p:nvPicPr>
          <p:cNvPr id="16" name="図 15">
            <a:extLst>
              <a:ext uri="{FF2B5EF4-FFF2-40B4-BE49-F238E27FC236}">
                <a16:creationId xmlns:a16="http://schemas.microsoft.com/office/drawing/2014/main" id="{CE106C49-0D9E-D208-95FE-86A0A65BB2A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12460" y="5575009"/>
            <a:ext cx="290366" cy="781570"/>
          </a:xfrm>
          <a:prstGeom prst="rect">
            <a:avLst/>
          </a:prstGeom>
        </p:spPr>
      </p:pic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E7BDDEFF-24FD-471D-FFA9-8E07E624D103}"/>
              </a:ext>
            </a:extLst>
          </p:cNvPr>
          <p:cNvSpPr txBox="1"/>
          <p:nvPr/>
        </p:nvSpPr>
        <p:spPr>
          <a:xfrm>
            <a:off x="0" y="6534657"/>
            <a:ext cx="6858000" cy="2942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312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kumimoji="1" lang="ja-JP" altLang="en-US" sz="1312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取付工賃・廃タイヤ処分料は含まれておりません。</a:t>
            </a:r>
          </a:p>
        </p:txBody>
      </p:sp>
      <p:grpSp>
        <p:nvGrpSpPr>
          <p:cNvPr id="17" name="グループ化 16">
            <a:extLst>
              <a:ext uri="{FF2B5EF4-FFF2-40B4-BE49-F238E27FC236}">
                <a16:creationId xmlns:a16="http://schemas.microsoft.com/office/drawing/2014/main" id="{9F9AF63E-65E8-4D94-55EC-BFF9D45361D7}"/>
              </a:ext>
            </a:extLst>
          </p:cNvPr>
          <p:cNvGrpSpPr/>
          <p:nvPr/>
        </p:nvGrpSpPr>
        <p:grpSpPr>
          <a:xfrm>
            <a:off x="5148242" y="2734256"/>
            <a:ext cx="1709758" cy="1504195"/>
            <a:chOff x="9855199" y="2599717"/>
            <a:chExt cx="1901371" cy="1504195"/>
          </a:xfrm>
        </p:grpSpPr>
        <p:sp>
          <p:nvSpPr>
            <p:cNvPr id="18" name="テキスト ボックス 17">
              <a:extLst>
                <a:ext uri="{FF2B5EF4-FFF2-40B4-BE49-F238E27FC236}">
                  <a16:creationId xmlns:a16="http://schemas.microsoft.com/office/drawing/2014/main" id="{AE4DE7AE-9115-6D36-E71E-0B3E4C843A80}"/>
                </a:ext>
              </a:extLst>
            </p:cNvPr>
            <p:cNvSpPr txBox="1"/>
            <p:nvPr/>
          </p:nvSpPr>
          <p:spPr>
            <a:xfrm>
              <a:off x="9855199" y="2599717"/>
              <a:ext cx="1901371" cy="830997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0">
              <a:spAutoFit/>
            </a:bodyPr>
            <a:lstStyle/>
            <a:p>
              <a:pPr algn="ctr"/>
              <a:r>
                <a:rPr kumimoji="1" lang="ja-JP" altLang="en-US" sz="5400" b="1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限定</a:t>
              </a:r>
              <a:endParaRPr kumimoji="1" lang="en-US" altLang="ja-JP" sz="5400" b="1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19" name="テキスト ボックス 18">
              <a:extLst>
                <a:ext uri="{FF2B5EF4-FFF2-40B4-BE49-F238E27FC236}">
                  <a16:creationId xmlns:a16="http://schemas.microsoft.com/office/drawing/2014/main" id="{908CB26F-8B95-6E54-B138-0CA3F50C4772}"/>
                </a:ext>
              </a:extLst>
            </p:cNvPr>
            <p:cNvSpPr txBox="1"/>
            <p:nvPr/>
          </p:nvSpPr>
          <p:spPr>
            <a:xfrm>
              <a:off x="9855199" y="3272915"/>
              <a:ext cx="1901371" cy="830997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0">
              <a:spAutoFit/>
            </a:bodyPr>
            <a:lstStyle/>
            <a:p>
              <a:pPr algn="ctr"/>
              <a:r>
                <a:rPr kumimoji="1" lang="en-US" altLang="ja-JP" sz="5400" b="1" dirty="0">
                  <a:latin typeface="Arial Black" panose="020B0A04020102020204" pitchFamily="34" charset="0"/>
                  <a:ea typeface="Meiryo UI" panose="020B0604030504040204" pitchFamily="50" charset="-128"/>
                </a:rPr>
                <a:t>3</a:t>
              </a:r>
              <a:r>
                <a:rPr kumimoji="1" lang="ja-JP" altLang="en-US" sz="3200" b="1" dirty="0">
                  <a:latin typeface="Arial Black" panose="020B0A04020102020204" pitchFamily="34" charset="0"/>
                  <a:ea typeface="Meiryo UI" panose="020B0604030504040204" pitchFamily="50" charset="-128"/>
                </a:rPr>
                <a:t>セット</a:t>
              </a:r>
              <a:endParaRPr kumimoji="1" lang="ja-JP" altLang="en-US" sz="4000" b="1" dirty="0">
                <a:latin typeface="Arial Black" panose="020B0A04020102020204" pitchFamily="34" charset="0"/>
                <a:ea typeface="Meiryo UI" panose="020B0604030504040204" pitchFamily="50" charset="-128"/>
              </a:endParaRPr>
            </a:p>
          </p:txBody>
        </p:sp>
      </p:grp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F5DE18CB-007A-B287-41BB-076090C0DC58}"/>
              </a:ext>
            </a:extLst>
          </p:cNvPr>
          <p:cNvSpPr txBox="1"/>
          <p:nvPr/>
        </p:nvSpPr>
        <p:spPr>
          <a:xfrm>
            <a:off x="0" y="1745940"/>
            <a:ext cx="6858000" cy="494623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pPr algn="ctr"/>
            <a:r>
              <a:rPr kumimoji="1" lang="en-US" altLang="ja-JP" sz="3214" b="1" dirty="0">
                <a:latin typeface="Meiryo UI" panose="020B0604030504040204" pitchFamily="50" charset="-128"/>
                <a:ea typeface="Meiryo UI" panose="020B0604030504040204" pitchFamily="50" charset="-128"/>
              </a:rPr>
              <a:t>SALE</a:t>
            </a:r>
            <a:r>
              <a:rPr kumimoji="1" lang="ja-JP" altLang="en-US" sz="3214" b="1" dirty="0">
                <a:latin typeface="Meiryo UI" panose="020B0604030504040204" pitchFamily="50" charset="-128"/>
                <a:ea typeface="Meiryo UI" panose="020B0604030504040204" pitchFamily="50" charset="-128"/>
              </a:rPr>
              <a:t>期間 </a:t>
            </a:r>
            <a:r>
              <a:rPr kumimoji="1" lang="en-US" altLang="ja-JP" sz="3214" b="1" dirty="0">
                <a:latin typeface="Meiryo UI" panose="020B0604030504040204" pitchFamily="50" charset="-128"/>
                <a:ea typeface="Meiryo UI" panose="020B0604030504040204" pitchFamily="50" charset="-128"/>
              </a:rPr>
              <a:t>5/24</a:t>
            </a:r>
            <a:r>
              <a:rPr kumimoji="1" lang="ja-JP" altLang="en-US" sz="3214" b="1" dirty="0">
                <a:latin typeface="Meiryo UI" panose="020B0604030504040204" pitchFamily="50" charset="-128"/>
                <a:ea typeface="Meiryo UI" panose="020B0604030504040204" pitchFamily="50" charset="-128"/>
              </a:rPr>
              <a:t>㊎～</a:t>
            </a:r>
            <a:r>
              <a:rPr kumimoji="1" lang="en-US" altLang="ja-JP" sz="3214" b="1" dirty="0">
                <a:latin typeface="Meiryo UI" panose="020B0604030504040204" pitchFamily="50" charset="-128"/>
                <a:ea typeface="Meiryo UI" panose="020B0604030504040204" pitchFamily="50" charset="-128"/>
              </a:rPr>
              <a:t>6/16</a:t>
            </a:r>
            <a:r>
              <a:rPr kumimoji="1" lang="ja-JP" altLang="en-US" sz="3214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㊐</a:t>
            </a:r>
          </a:p>
        </p:txBody>
      </p:sp>
    </p:spTree>
    <p:extLst>
      <p:ext uri="{BB962C8B-B14F-4D97-AF65-F5344CB8AC3E}">
        <p14:creationId xmlns:p14="http://schemas.microsoft.com/office/powerpoint/2010/main" val="23930958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図 14">
            <a:extLst>
              <a:ext uri="{FF2B5EF4-FFF2-40B4-BE49-F238E27FC236}">
                <a16:creationId xmlns:a16="http://schemas.microsoft.com/office/drawing/2014/main" id="{B3BCB9BB-F640-A5AC-1A18-DA52BC71955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858000" cy="6858000"/>
          </a:xfrm>
          <a:prstGeom prst="rect">
            <a:avLst/>
          </a:prstGeom>
        </p:spPr>
      </p:pic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01A128CB-4456-A1F8-1B15-818C75730E97}"/>
              </a:ext>
            </a:extLst>
          </p:cNvPr>
          <p:cNvSpPr txBox="1"/>
          <p:nvPr/>
        </p:nvSpPr>
        <p:spPr>
          <a:xfrm>
            <a:off x="347036" y="3786691"/>
            <a:ext cx="4705399" cy="6692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749" dirty="0">
                <a:solidFill>
                  <a:schemeClr val="bg1"/>
                </a:solidFill>
                <a:latin typeface="Impact" panose="020B0806030902050204" pitchFamily="34" charset="0"/>
                <a:ea typeface="A P-OTF Gothic MB101 Pr6N H" panose="020B0400000000000000" pitchFamily="34" charset="-128"/>
              </a:rPr>
              <a:t>205/60R16</a:t>
            </a:r>
            <a:endParaRPr kumimoji="1" lang="ja-JP" altLang="en-US" sz="3749">
              <a:solidFill>
                <a:schemeClr val="bg1"/>
              </a:solidFill>
              <a:latin typeface="Impact" panose="020B0806030902050204" pitchFamily="34" charset="0"/>
              <a:ea typeface="A P-OTF Gothic MB101 Pr6N H" panose="020B0400000000000000" pitchFamily="34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D5D285C3-77C0-FDE3-49F4-A22631D832D1}"/>
              </a:ext>
            </a:extLst>
          </p:cNvPr>
          <p:cNvSpPr txBox="1"/>
          <p:nvPr/>
        </p:nvSpPr>
        <p:spPr>
          <a:xfrm>
            <a:off x="1" y="4376515"/>
            <a:ext cx="6259540" cy="24620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kumimoji="1" lang="en-US" altLang="ja-JP" sz="6695" dirty="0">
                <a:solidFill>
                  <a:srgbClr val="FFFF00"/>
                </a:solidFill>
                <a:latin typeface="Impact" panose="020B0806030902050204" pitchFamily="34" charset="0"/>
                <a:ea typeface="A P-OTF Gothic MB101 Pr6N B" panose="020B0400000000000000" pitchFamily="34" charset="-128"/>
              </a:rPr>
              <a:t>¥</a:t>
            </a:r>
            <a:r>
              <a:rPr kumimoji="1" lang="en-US" altLang="ja-JP" sz="15399" dirty="0">
                <a:solidFill>
                  <a:srgbClr val="FFFF00"/>
                </a:solidFill>
                <a:latin typeface="Impact" panose="020B0806030902050204" pitchFamily="34" charset="0"/>
                <a:ea typeface="A P-OTF Gothic MB101 Pr6N B" panose="020B0400000000000000" pitchFamily="34" charset="-128"/>
              </a:rPr>
              <a:t>69,800</a:t>
            </a:r>
            <a:endParaRPr kumimoji="1" lang="ja-JP" altLang="en-US" sz="15399" dirty="0">
              <a:solidFill>
                <a:srgbClr val="FFFF00"/>
              </a:solidFill>
              <a:latin typeface="Impact" panose="020B0806030902050204" pitchFamily="34" charset="0"/>
              <a:ea typeface="A P-OTF Gothic MB101 Pr6N B" panose="020B0400000000000000" pitchFamily="34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9C8FAFB6-E992-76B2-96FC-270138057779}"/>
              </a:ext>
            </a:extLst>
          </p:cNvPr>
          <p:cNvSpPr txBox="1"/>
          <p:nvPr/>
        </p:nvSpPr>
        <p:spPr>
          <a:xfrm>
            <a:off x="347036" y="4444020"/>
            <a:ext cx="6524120" cy="380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875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ノア・ヴォクシー・ステップワゴン など</a:t>
            </a:r>
          </a:p>
        </p:txBody>
      </p:sp>
      <p:pic>
        <p:nvPicPr>
          <p:cNvPr id="16" name="図 15">
            <a:extLst>
              <a:ext uri="{FF2B5EF4-FFF2-40B4-BE49-F238E27FC236}">
                <a16:creationId xmlns:a16="http://schemas.microsoft.com/office/drawing/2014/main" id="{CE106C49-0D9E-D208-95FE-86A0A65BB2A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12460" y="5575009"/>
            <a:ext cx="290366" cy="781570"/>
          </a:xfrm>
          <a:prstGeom prst="rect">
            <a:avLst/>
          </a:prstGeom>
        </p:spPr>
      </p:pic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DEE09F4A-918F-576F-CF97-A571D3FC94D8}"/>
              </a:ext>
            </a:extLst>
          </p:cNvPr>
          <p:cNvSpPr txBox="1"/>
          <p:nvPr/>
        </p:nvSpPr>
        <p:spPr>
          <a:xfrm>
            <a:off x="0" y="6534657"/>
            <a:ext cx="6858000" cy="2942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312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kumimoji="1" lang="ja-JP" altLang="en-US" sz="1312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取付工賃・廃タイヤ処分料は含まれておりません。</a:t>
            </a:r>
          </a:p>
        </p:txBody>
      </p:sp>
      <p:grpSp>
        <p:nvGrpSpPr>
          <p:cNvPr id="17" name="グループ化 16">
            <a:extLst>
              <a:ext uri="{FF2B5EF4-FFF2-40B4-BE49-F238E27FC236}">
                <a16:creationId xmlns:a16="http://schemas.microsoft.com/office/drawing/2014/main" id="{170151B7-7A6C-2F61-C0B0-217DEE0C4A9F}"/>
              </a:ext>
            </a:extLst>
          </p:cNvPr>
          <p:cNvGrpSpPr/>
          <p:nvPr/>
        </p:nvGrpSpPr>
        <p:grpSpPr>
          <a:xfrm>
            <a:off x="5148242" y="2734256"/>
            <a:ext cx="1709758" cy="1504195"/>
            <a:chOff x="9855199" y="2599717"/>
            <a:chExt cx="1901371" cy="1504195"/>
          </a:xfrm>
        </p:grpSpPr>
        <p:sp>
          <p:nvSpPr>
            <p:cNvPr id="18" name="テキスト ボックス 17">
              <a:extLst>
                <a:ext uri="{FF2B5EF4-FFF2-40B4-BE49-F238E27FC236}">
                  <a16:creationId xmlns:a16="http://schemas.microsoft.com/office/drawing/2014/main" id="{0D8D2C43-6632-8576-C0D9-36CD24C7D24E}"/>
                </a:ext>
              </a:extLst>
            </p:cNvPr>
            <p:cNvSpPr txBox="1"/>
            <p:nvPr/>
          </p:nvSpPr>
          <p:spPr>
            <a:xfrm>
              <a:off x="9855199" y="2599717"/>
              <a:ext cx="1901371" cy="830997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0">
              <a:spAutoFit/>
            </a:bodyPr>
            <a:lstStyle/>
            <a:p>
              <a:pPr algn="ctr"/>
              <a:r>
                <a:rPr kumimoji="1" lang="ja-JP" altLang="en-US" sz="5400" b="1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限定</a:t>
              </a:r>
              <a:endParaRPr kumimoji="1" lang="en-US" altLang="ja-JP" sz="5400" b="1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19" name="テキスト ボックス 18">
              <a:extLst>
                <a:ext uri="{FF2B5EF4-FFF2-40B4-BE49-F238E27FC236}">
                  <a16:creationId xmlns:a16="http://schemas.microsoft.com/office/drawing/2014/main" id="{EFE44AF2-B193-800F-4317-0023739A276D}"/>
                </a:ext>
              </a:extLst>
            </p:cNvPr>
            <p:cNvSpPr txBox="1"/>
            <p:nvPr/>
          </p:nvSpPr>
          <p:spPr>
            <a:xfrm>
              <a:off x="9855199" y="3272915"/>
              <a:ext cx="1901371" cy="830997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0">
              <a:spAutoFit/>
            </a:bodyPr>
            <a:lstStyle/>
            <a:p>
              <a:pPr algn="ctr"/>
              <a:r>
                <a:rPr kumimoji="1" lang="en-US" altLang="ja-JP" sz="5400" b="1" dirty="0">
                  <a:latin typeface="Arial Black" panose="020B0A04020102020204" pitchFamily="34" charset="0"/>
                  <a:ea typeface="Meiryo UI" panose="020B0604030504040204" pitchFamily="50" charset="-128"/>
                </a:rPr>
                <a:t>3</a:t>
              </a:r>
              <a:r>
                <a:rPr kumimoji="1" lang="ja-JP" altLang="en-US" sz="3200" b="1" dirty="0">
                  <a:latin typeface="Arial Black" panose="020B0A04020102020204" pitchFamily="34" charset="0"/>
                  <a:ea typeface="Meiryo UI" panose="020B0604030504040204" pitchFamily="50" charset="-128"/>
                </a:rPr>
                <a:t>セット</a:t>
              </a:r>
              <a:endParaRPr kumimoji="1" lang="ja-JP" altLang="en-US" sz="4000" b="1" dirty="0">
                <a:latin typeface="Arial Black" panose="020B0A04020102020204" pitchFamily="34" charset="0"/>
                <a:ea typeface="Meiryo UI" panose="020B0604030504040204" pitchFamily="50" charset="-128"/>
              </a:endParaRPr>
            </a:p>
          </p:txBody>
        </p:sp>
      </p:grp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C9955BBC-A3B8-3B49-7BBF-6C4137431860}"/>
              </a:ext>
            </a:extLst>
          </p:cNvPr>
          <p:cNvSpPr txBox="1"/>
          <p:nvPr/>
        </p:nvSpPr>
        <p:spPr>
          <a:xfrm>
            <a:off x="0" y="1745940"/>
            <a:ext cx="6858000" cy="494623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pPr algn="ctr"/>
            <a:r>
              <a:rPr kumimoji="1" lang="en-US" altLang="ja-JP" sz="3214" b="1" dirty="0">
                <a:latin typeface="Meiryo UI" panose="020B0604030504040204" pitchFamily="50" charset="-128"/>
                <a:ea typeface="Meiryo UI" panose="020B0604030504040204" pitchFamily="50" charset="-128"/>
              </a:rPr>
              <a:t>SALE</a:t>
            </a:r>
            <a:r>
              <a:rPr kumimoji="1" lang="ja-JP" altLang="en-US" sz="3214" b="1" dirty="0">
                <a:latin typeface="Meiryo UI" panose="020B0604030504040204" pitchFamily="50" charset="-128"/>
                <a:ea typeface="Meiryo UI" panose="020B0604030504040204" pitchFamily="50" charset="-128"/>
              </a:rPr>
              <a:t>期間 </a:t>
            </a:r>
            <a:r>
              <a:rPr kumimoji="1" lang="en-US" altLang="ja-JP" sz="3214" b="1" dirty="0">
                <a:latin typeface="Meiryo UI" panose="020B0604030504040204" pitchFamily="50" charset="-128"/>
                <a:ea typeface="Meiryo UI" panose="020B0604030504040204" pitchFamily="50" charset="-128"/>
              </a:rPr>
              <a:t>5/24</a:t>
            </a:r>
            <a:r>
              <a:rPr kumimoji="1" lang="ja-JP" altLang="en-US" sz="3214" b="1" dirty="0">
                <a:latin typeface="Meiryo UI" panose="020B0604030504040204" pitchFamily="50" charset="-128"/>
                <a:ea typeface="Meiryo UI" panose="020B0604030504040204" pitchFamily="50" charset="-128"/>
              </a:rPr>
              <a:t>㊎～</a:t>
            </a:r>
            <a:r>
              <a:rPr kumimoji="1" lang="en-US" altLang="ja-JP" sz="3214" b="1" dirty="0">
                <a:latin typeface="Meiryo UI" panose="020B0604030504040204" pitchFamily="50" charset="-128"/>
                <a:ea typeface="Meiryo UI" panose="020B0604030504040204" pitchFamily="50" charset="-128"/>
              </a:rPr>
              <a:t>6/16</a:t>
            </a:r>
            <a:r>
              <a:rPr kumimoji="1" lang="ja-JP" altLang="en-US" sz="3214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㊐</a:t>
            </a:r>
          </a:p>
        </p:txBody>
      </p:sp>
    </p:spTree>
    <p:extLst>
      <p:ext uri="{BB962C8B-B14F-4D97-AF65-F5344CB8AC3E}">
        <p14:creationId xmlns:p14="http://schemas.microsoft.com/office/powerpoint/2010/main" val="8203363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47</TotalTime>
  <Words>179</Words>
  <Application>Microsoft Office PowerPoint</Application>
  <PresentationFormat>ユーザー設定</PresentationFormat>
  <Paragraphs>42</Paragraphs>
  <Slides>6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6</vt:i4>
      </vt:variant>
    </vt:vector>
  </HeadingPairs>
  <TitlesOfParts>
    <vt:vector size="13" baseType="lpstr">
      <vt:lpstr>Meiryo UI</vt:lpstr>
      <vt:lpstr>Arial</vt:lpstr>
      <vt:lpstr>Arial Black</vt:lpstr>
      <vt:lpstr>Calibri</vt:lpstr>
      <vt:lpstr>Calibri Light</vt:lpstr>
      <vt:lpstr>Impact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デザポケ 株式会社</dc:creator>
  <cp:lastModifiedBy>デザポケ 株式会社</cp:lastModifiedBy>
  <cp:revision>10</cp:revision>
  <dcterms:created xsi:type="dcterms:W3CDTF">2024-02-26T09:42:51Z</dcterms:created>
  <dcterms:modified xsi:type="dcterms:W3CDTF">2024-05-21T06:32:03Z</dcterms:modified>
</cp:coreProperties>
</file>